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334" r:id="rId2"/>
    <p:sldId id="287" r:id="rId3"/>
    <p:sldId id="349" r:id="rId4"/>
    <p:sldId id="346" r:id="rId5"/>
    <p:sldId id="350" r:id="rId6"/>
    <p:sldId id="351" r:id="rId7"/>
    <p:sldId id="337" r:id="rId8"/>
    <p:sldId id="357" r:id="rId9"/>
    <p:sldId id="356" r:id="rId10"/>
    <p:sldId id="348" r:id="rId11"/>
    <p:sldId id="359" r:id="rId12"/>
    <p:sldId id="35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496E0"/>
    <a:srgbClr val="0000FF"/>
    <a:srgbClr val="445FD0"/>
    <a:srgbClr val="A9B5E9"/>
    <a:srgbClr val="7898D2"/>
    <a:srgbClr val="6F84DB"/>
    <a:srgbClr val="99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08" autoAdjust="0"/>
  </p:normalViewPr>
  <p:slideViewPr>
    <p:cSldViewPr>
      <p:cViewPr varScale="1">
        <p:scale>
          <a:sx n="115" d="100"/>
          <a:sy n="115" d="100"/>
        </p:scale>
        <p:origin x="1494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9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A202CE-0A5F-4401-9D9B-DCE3AB1BAEA8}" type="datetimeFigureOut">
              <a:rPr lang="ru-RU" smtClean="0"/>
              <a:pPr/>
              <a:t>03.10.2022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C270EA-C44A-4B03-95B7-685D19215AE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94612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B333-9906-410F-B47B-C3474411F539}" type="datetimeFigureOut">
              <a:rPr lang="ru-RU" smtClean="0"/>
              <a:pPr/>
              <a:t>03.10.2022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AF16-7AF5-4DBD-9EF5-2EC15DE0D4C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9097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B333-9906-410F-B47B-C3474411F539}" type="datetimeFigureOut">
              <a:rPr lang="ru-RU" smtClean="0"/>
              <a:pPr/>
              <a:t>03.10.2022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AF16-7AF5-4DBD-9EF5-2EC15DE0D4C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0131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B333-9906-410F-B47B-C3474411F539}" type="datetimeFigureOut">
              <a:rPr lang="ru-RU" smtClean="0"/>
              <a:pPr/>
              <a:t>03.10.2022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AF16-7AF5-4DBD-9EF5-2EC15DE0D4C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5881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B333-9906-410F-B47B-C3474411F539}" type="datetimeFigureOut">
              <a:rPr lang="ru-RU" smtClean="0"/>
              <a:pPr/>
              <a:t>03.10.2022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AF16-7AF5-4DBD-9EF5-2EC15DE0D4C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5304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B333-9906-410F-B47B-C3474411F539}" type="datetimeFigureOut">
              <a:rPr lang="ru-RU" smtClean="0"/>
              <a:pPr/>
              <a:t>03.10.2022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AF16-7AF5-4DBD-9EF5-2EC15DE0D4C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1278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B333-9906-410F-B47B-C3474411F539}" type="datetimeFigureOut">
              <a:rPr lang="ru-RU" smtClean="0"/>
              <a:pPr/>
              <a:t>03.10.2022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AF16-7AF5-4DBD-9EF5-2EC15DE0D4C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1736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B333-9906-410F-B47B-C3474411F539}" type="datetimeFigureOut">
              <a:rPr lang="ru-RU" smtClean="0"/>
              <a:pPr/>
              <a:t>03.10.2022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AF16-7AF5-4DBD-9EF5-2EC15DE0D4C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1686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B333-9906-410F-B47B-C3474411F539}" type="datetimeFigureOut">
              <a:rPr lang="ru-RU" smtClean="0"/>
              <a:pPr/>
              <a:t>03.10.2022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AF16-7AF5-4DBD-9EF5-2EC15DE0D4C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42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B333-9906-410F-B47B-C3474411F539}" type="datetimeFigureOut">
              <a:rPr lang="ru-RU" smtClean="0"/>
              <a:pPr/>
              <a:t>03.10.2022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AF16-7AF5-4DBD-9EF5-2EC15DE0D4C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9580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B333-9906-410F-B47B-C3474411F539}" type="datetimeFigureOut">
              <a:rPr lang="ru-RU" smtClean="0"/>
              <a:pPr/>
              <a:t>03.10.2022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AF16-7AF5-4DBD-9EF5-2EC15DE0D4C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80681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B333-9906-410F-B47B-C3474411F539}" type="datetimeFigureOut">
              <a:rPr lang="ru-RU" smtClean="0"/>
              <a:pPr/>
              <a:t>03.10.2022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AF16-7AF5-4DBD-9EF5-2EC15DE0D4C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8667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8750">
              <a:schemeClr val="bg1"/>
            </a:gs>
            <a:gs pos="25000">
              <a:srgbClr val="61C1EF"/>
            </a:gs>
            <a:gs pos="0">
              <a:srgbClr val="00B0F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C4B333-9906-410F-B47B-C3474411F539}" type="datetimeFigureOut">
              <a:rPr lang="ru-RU" smtClean="0"/>
              <a:pPr/>
              <a:t>03.10.2022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B9AF16-7AF5-4DBD-9EF5-2EC15DE0D4C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7504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8" descr="Лого ГУ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000" y="4940"/>
            <a:ext cx="1296000" cy="1283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5" descr="флаг МЧС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24544" y="-60270"/>
            <a:ext cx="1883742" cy="14134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40"/>
          <p:cNvSpPr>
            <a:spLocks noChangeArrowheads="1"/>
          </p:cNvSpPr>
          <p:nvPr/>
        </p:nvSpPr>
        <p:spPr bwMode="auto">
          <a:xfrm>
            <a:off x="251520" y="2420888"/>
            <a:ext cx="8649650" cy="3325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5" tIns="45695" rIns="91385" bIns="45695"/>
          <a:lstStyle/>
          <a:p>
            <a:pPr algn="ctr">
              <a:spcBef>
                <a:spcPts val="600"/>
              </a:spcBef>
            </a:pP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ts val="600"/>
              </a:spcBef>
            </a:pPr>
            <a:r>
              <a:rPr lang="ru-RU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Гражданская оборона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6712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15227"/>
            <a:ext cx="9144000" cy="923947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ru-RU" sz="2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Подготовка</a:t>
            </a:r>
            <a:endParaRPr lang="ru-RU" sz="21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Picture 8" descr="Лого ГУ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857224" cy="8572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67544" y="1196752"/>
            <a:ext cx="842493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b="1" dirty="0" smtClean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Подготовку государства к 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ведению гражданской обороны 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осуществляется 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заблаговременно в мирное время с учетом развития вооружения, военной техники и средств защиты населения от опасностей, возникающих при 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военных конфликтах 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или вследствие этих 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конфликтов, 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 также 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 чрезвычайных 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ситуаций природного и техногенного характера. </a:t>
            </a:r>
          </a:p>
        </p:txBody>
      </p:sp>
      <p:pic>
        <p:nvPicPr>
          <p:cNvPr id="14" name="Picture 2" descr="http://60.mchs.gov.ru/upload/images/go_001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735793" y="3284984"/>
            <a:ext cx="3528392" cy="23566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025535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15227"/>
            <a:ext cx="9144000" cy="923947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ru-RU" sz="2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Ведение гражданской обороны</a:t>
            </a:r>
            <a:endParaRPr lang="ru-RU" sz="21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Picture 8" descr="Лого ГУ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857224" cy="8572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28612" y="1052736"/>
            <a:ext cx="4572000" cy="4093428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sz="2000" b="1" dirty="0" smtClean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соответствии с законом ведение ГО на территории </a:t>
            </a:r>
            <a:r>
              <a:rPr lang="ru-RU" sz="2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РФ </a:t>
            </a:r>
            <a:r>
              <a:rPr lang="ru-RU" sz="20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или в отдельных ее местностях начинается с момента объявления состояния войны, фактического начала военных действий или введения Президентом РФ военного положения на территории РФ или в отдельных ее местностях,  а также при возникновении </a:t>
            </a:r>
            <a:r>
              <a:rPr lang="ru-RU" sz="2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ЧС </a:t>
            </a:r>
            <a:r>
              <a:rPr lang="ru-RU" sz="20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природного и техногенного характера. </a:t>
            </a:r>
          </a:p>
        </p:txBody>
      </p:sp>
      <p:pic>
        <p:nvPicPr>
          <p:cNvPr id="6" name="Picture 4" descr="http://www.05.mchs.gov.ru/upload/iblock/992/99274dfaf5a79e5c6124d64ff9524bad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580112" y="1069748"/>
            <a:ext cx="3241679" cy="243125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Picture 2" descr="http://www.vsehpozdravil.ru/res/files/postcards/6174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580112" y="3717031"/>
            <a:ext cx="3226239" cy="241967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716413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15227"/>
            <a:ext cx="9144000" cy="923947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ru-RU" sz="2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Права и обязанности граждан</a:t>
            </a:r>
            <a:endParaRPr lang="ru-RU" sz="21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Picture 8" descr="Лого ГУ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857224" cy="8572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899592" y="1268760"/>
            <a:ext cx="7560840" cy="914400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проходить подготовку по гражданской обороне; 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899592" y="2996952"/>
            <a:ext cx="7560840" cy="914400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принимать участие в проведении мероприятий по гражданской обороне; 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899592" y="4718490"/>
            <a:ext cx="7632848" cy="1158782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оказывать содействие органам государственной власти и организациям в решении задач гражданской обороны. 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761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28670"/>
          </a:xfrm>
          <a:solidFill>
            <a:schemeClr val="bg1">
              <a:lumMod val="85000"/>
            </a:schemeClr>
          </a:solidFill>
        </p:spPr>
        <p:txBody>
          <a:bodyPr>
            <a:normAutofit fontScale="90000"/>
          </a:bodyPr>
          <a:lstStyle/>
          <a:p>
            <a:r>
              <a:rPr lang="ru-RU" sz="2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История развития гражданской </a:t>
            </a:r>
            <a:r>
              <a:rPr lang="ru-RU" sz="2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обороны</a:t>
            </a:r>
            <a:r>
              <a:rPr lang="ru-RU" sz="2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ru-RU" sz="2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" pitchFamily="34" charset="0"/>
                <a:cs typeface="Arial" pitchFamily="34" charset="0"/>
              </a:rPr>
            </a:br>
            <a:endParaRPr lang="ru-RU" sz="21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8" descr="Лого ГУ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857224" cy="8572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179512" y="1443841"/>
            <a:ext cx="864096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История 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МПВО-ГО-МЧС России начинается с февраля 1918 года, когда в Петрограде был создан штаб воздушной обороны города под руководством 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Н.И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Подвойского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В марте 1918 года издан Комитетом революционной обороны воззвание "К населению Петрограда и его окрестностей" устанавливало правила поведения населения в условиях воздушного нападения и явилось первым документом, определяющим мероприятия гражданской обороны.</a:t>
            </a:r>
          </a:p>
        </p:txBody>
      </p:sp>
      <p:pic>
        <p:nvPicPr>
          <p:cNvPr id="8" name="Picture 6" descr="http://sitka.ucoz.ru/_ph/5/704866053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187624" y="3898491"/>
            <a:ext cx="2736304" cy="238058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Picture 2" descr="http://www.22.mchs.gov.ru/upload/images/history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029969" y="3898491"/>
            <a:ext cx="3174114" cy="238058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46881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28670"/>
          </a:xfrm>
          <a:solidFill>
            <a:schemeClr val="bg1">
              <a:lumMod val="85000"/>
            </a:schemeClr>
          </a:solidFill>
        </p:spPr>
        <p:txBody>
          <a:bodyPr>
            <a:normAutofit fontScale="90000"/>
          </a:bodyPr>
          <a:lstStyle/>
          <a:p>
            <a:r>
              <a:rPr lang="ru-RU" sz="2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История развития </a:t>
            </a:r>
            <a:r>
              <a:rPr lang="ru-RU" sz="2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гражданской обороны</a:t>
            </a:r>
            <a:br>
              <a:rPr lang="ru-RU" sz="2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1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8" descr="Лого ГУ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857224" cy="8572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23528" y="1124744"/>
            <a:ext cx="856895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b="1" dirty="0" smtClean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Второй 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этап (ноябрь 1932 г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- 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июль 1941 г.) 4 октября 1932 года было принято Советом народных комиссаров СССР «Положение о противовоздушной обороне СССР», которым впервые определены мероприятия и средства непосредственной защиты населения и территорий страны от воздушной опасности в зоне возможного действия авиации противника.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Picture 2" descr="http://02.mchs.gov.ru/upload/iblock/7fa/7fae8bd5a80cfba5867f2b1eeb356e0a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004048" y="2924944"/>
            <a:ext cx="3766572" cy="23042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Picture 4" descr="http://rpp.nashaucheba.ru/pars_docs/refs/26/25338/img11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67544" y="3933056"/>
            <a:ext cx="3888432" cy="24482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26522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15227"/>
            <a:ext cx="9144000" cy="923947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ru-RU" sz="18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История </a:t>
            </a:r>
            <a:r>
              <a:rPr lang="ru-RU" sz="18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 </a:t>
            </a:r>
            <a:r>
              <a:rPr lang="ru-RU" sz="18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гражданской обороны</a:t>
            </a:r>
            <a:endParaRPr lang="ru-RU" sz="21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" name="Picture 8" descr="Лого ГУ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857224" cy="8572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51520" y="1124744"/>
            <a:ext cx="871296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Третий этап (июнь 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1941 г. - 1945 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.) 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охватывает годы Великой Отечественной войны. Опыт войны показал, что от успешного решения задач по организации МПВО-ГО в значительной степени зависела не только бесперебойная работа промышленности и транспорта, но и высокое морально политическое состояние войск.</a:t>
            </a:r>
          </a:p>
        </p:txBody>
      </p:sp>
      <p:pic>
        <p:nvPicPr>
          <p:cNvPr id="7" name="Picture 4" descr="http://yansk.ru/images/news/b_AD9EA6B1-1F11-47FA-B3E5-02F88C65A17D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115616" y="2614781"/>
            <a:ext cx="2520280" cy="18035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Picture 6" descr="http://cp12.nevsepic.com.ua/61/1353763645-0477242-www.nevsepic.com.ua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580112" y="2649687"/>
            <a:ext cx="2991757" cy="185156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Прямоугольник 3"/>
          <p:cNvSpPr/>
          <p:nvPr/>
        </p:nvSpPr>
        <p:spPr>
          <a:xfrm>
            <a:off x="356604" y="4509120"/>
            <a:ext cx="83918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Силами МПВО были спасены от гибели многие миллионы граждан, было 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ликвидировано 90 тыс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пожаров и загораний, предотвращено </a:t>
            </a:r>
            <a:b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32 тыс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серьезных промышленных аварий, обезврежено 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более 110 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тыс. авиабомб и почти  2,5 млн. снарядов и мин. </a:t>
            </a:r>
          </a:p>
        </p:txBody>
      </p:sp>
    </p:spTree>
    <p:extLst>
      <p:ext uri="{BB962C8B-B14F-4D97-AF65-F5344CB8AC3E}">
        <p14:creationId xmlns:p14="http://schemas.microsoft.com/office/powerpoint/2010/main" val="2166542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15227"/>
            <a:ext cx="9144000" cy="923947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ru-RU" sz="18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История </a:t>
            </a:r>
            <a:r>
              <a:rPr lang="ru-RU" sz="18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 </a:t>
            </a:r>
            <a:r>
              <a:rPr lang="ru-RU" sz="18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гражданской обороны</a:t>
            </a:r>
            <a:endParaRPr lang="ru-RU" sz="21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" name="Picture 8" descr="Лого ГУ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857224" cy="8572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51520" y="1098777"/>
            <a:ext cx="6372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Четвертый этап (июнь 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1945 г. 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июль 1961 г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.). </a:t>
            </a:r>
            <a:b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этом этапе руководство МПВО-ГО было возложено на исполнительные органы Советов депутатов трудящихся краев, областей, городов и районов.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211960" y="2420825"/>
            <a:ext cx="478802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Пятый этап (июль 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1961 г. 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сентябрь 1971 г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.) 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характеризуется глубокими структурными изменениями ГО. С сентября 1971 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года 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непосредственное руководство системой ГО вновь, как и в 30-е годы, было передано военному ведомству.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19730" y="4725144"/>
            <a:ext cx="480034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Шестой этап (октябрь 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1971 г. 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июль 1987 г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.) 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связан с новыми структурными изменениями, связанными с усилением гонки вооружения и достижением СССР стратегического паритета.</a:t>
            </a:r>
          </a:p>
        </p:txBody>
      </p:sp>
      <p:pic>
        <p:nvPicPr>
          <p:cNvPr id="8" name="Picture 2" descr="http://knu.znate.ru/pars_docs/refs/474/473297/473297_html_m55e7f736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67544" y="2492896"/>
            <a:ext cx="3449056" cy="18002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Picture 4" descr="http://www.protivogas.ru/gal/big/17/8370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940152" y="4581128"/>
            <a:ext cx="2613003" cy="179528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488105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15227"/>
            <a:ext cx="9144000" cy="923947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ru-RU" sz="18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История </a:t>
            </a:r>
            <a:r>
              <a:rPr lang="ru-RU" sz="18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 </a:t>
            </a:r>
            <a:r>
              <a:rPr lang="ru-RU" sz="18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гражданской обороны</a:t>
            </a:r>
            <a:endParaRPr lang="ru-RU" sz="21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" name="Picture 8" descr="Лого ГУ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857224" cy="8572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51520" y="980728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Седьмой этап (август 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1987 г. 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декабрь 1991 г.) развития системы ГО является этапом позитивных перемен в военно-политической ситуации, окончания "холодной" войны и переключения значительной части сил ГО на решение экологических и хозяйственных проблем.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283968" y="4149079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Восьмой этап (с декабря 1991 г. по настоящее время) начался с упразднения государственных структур СССР, образованием СНГ и созданием Российской системы предупреждения и действий в чрезвычайных ситуациях (РСЧС).</a:t>
            </a:r>
          </a:p>
        </p:txBody>
      </p:sp>
      <p:pic>
        <p:nvPicPr>
          <p:cNvPr id="7" name="Picture 4" descr="http://img.gazeta.ru/files3/345/4783345/TASS_3181550-pic4_zoom-1000x1000-24431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67292" y="3563974"/>
            <a:ext cx="3944668" cy="262320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Picture 2" descr="http://vg-news.ru/sites/default/files/uploads/201210/%20%D0%BF%D0%BE%20%D0%93%D0%9E_450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724127" y="1268760"/>
            <a:ext cx="2986923" cy="237626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146147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15227"/>
            <a:ext cx="9144000" cy="923947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ru-RU" sz="2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История </a:t>
            </a:r>
            <a:r>
              <a:rPr lang="ru-RU" sz="2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 </a:t>
            </a:r>
            <a:r>
              <a:rPr lang="ru-RU" sz="2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гражданской обороны</a:t>
            </a:r>
            <a:endParaRPr lang="ru-RU" sz="21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" name="Picture 8" descr="Лого ГУ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857224" cy="8572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043608" y="1052736"/>
            <a:ext cx="705678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 ноябре 1991 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года 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 базе Госкомитета РСФСР по чрезвычайным ситуациям и Штаба ГО РСФСР был образован Государственный комитет по делам гражданской обороны, чрезвычайным ситуациям и ликвидации последствий стихийных бедствий, который (10 января 1994 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года) 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был преобразован в министерство (МЧС России). </a:t>
            </a:r>
          </a:p>
        </p:txBody>
      </p:sp>
      <p:pic>
        <p:nvPicPr>
          <p:cNvPr id="12" name="Picture 2" descr="http://www.32.mchs.gov.ru/upload/resize_cache/iblock/532/360_360_0/%20eoyucnboi%20yrnuwqwf-pmnygyixuruc%20pyhdwbgkdvsc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31566" y="3078087"/>
            <a:ext cx="4090764" cy="272717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3" name="Picture 4" descr="http://rpp.nashaucheba.ru/pars_docs/refs/26/25338/img11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716016" y="3108914"/>
            <a:ext cx="4053707" cy="255233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66542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15227"/>
            <a:ext cx="9144000" cy="923947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ru-RU" sz="2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История </a:t>
            </a:r>
            <a:r>
              <a:rPr lang="ru-RU" sz="2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 </a:t>
            </a:r>
            <a:r>
              <a:rPr lang="ru-RU" sz="2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гражданской обороны</a:t>
            </a:r>
            <a:endParaRPr lang="ru-RU" sz="21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" name="Picture 8" descr="Лого ГУ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857224" cy="8572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52280" y="1340768"/>
            <a:ext cx="821344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Дальнейшему развитию системы гражданской обороны послужило принятие в феврале 1998 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года 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 закона "О гражданской обороне». </a:t>
            </a:r>
          </a:p>
        </p:txBody>
      </p:sp>
      <p:pic>
        <p:nvPicPr>
          <p:cNvPr id="6" name="Рисунок 5" descr="193340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4932040" y="2132856"/>
            <a:ext cx="2599722" cy="4058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360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15227"/>
            <a:ext cx="9144000" cy="923947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ru-RU" sz="2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Предназначение</a:t>
            </a:r>
            <a:endParaRPr lang="ru-RU" sz="21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" name="Picture 8" descr="Лого ГУ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857224" cy="8572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28612" y="1186141"/>
            <a:ext cx="4572000" cy="3477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Гражданская оборона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</a:t>
            </a:r>
            <a:r>
              <a:rPr lang="ru-RU" sz="20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мероприятий по подготовке к защите и по защите населения, материальных и культурных ценностей на территории Российской Федерации от опасностей, возникающих при </a:t>
            </a:r>
            <a:r>
              <a:rPr lang="ru-RU" sz="2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военных конфликтах </a:t>
            </a:r>
            <a:r>
              <a:rPr lang="ru-RU" sz="20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или вследствие этих </a:t>
            </a:r>
            <a:r>
              <a:rPr lang="ru-RU" sz="2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конфликтов, </a:t>
            </a:r>
            <a:r>
              <a:rPr lang="ru-RU" sz="20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 также при </a:t>
            </a:r>
            <a:r>
              <a:rPr lang="ru-RU" sz="2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чрезвычайных ситуаций природного  и техногенного характера. </a:t>
            </a:r>
          </a:p>
        </p:txBody>
      </p:sp>
      <p:pic>
        <p:nvPicPr>
          <p:cNvPr id="6" name="Picture 2" descr="http://dom.pln24.ru/pictures/121227091344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285301" y="4077072"/>
            <a:ext cx="3384376" cy="23042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Picture 4" descr="http://www.protivogas.ru/gal/big/13/6067.jpg"/>
          <p:cNvPicPr>
            <a:picLocks noChangeAspect="1" noChangeArrowheads="1"/>
          </p:cNvPicPr>
          <p:nvPr/>
        </p:nvPicPr>
        <p:blipFill>
          <a:blip r:embed="rId4" cstate="email"/>
          <a:srcRect l="2564" b="10000"/>
          <a:stretch>
            <a:fillRect/>
          </a:stretch>
        </p:blipFill>
        <p:spPr bwMode="auto">
          <a:xfrm>
            <a:off x="5796136" y="1052736"/>
            <a:ext cx="2736304" cy="28083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974950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2312</TotalTime>
  <Words>559</Words>
  <Application>Microsoft Office PowerPoint</Application>
  <PresentationFormat>Экран (4:3)</PresentationFormat>
  <Paragraphs>34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Calibri</vt:lpstr>
      <vt:lpstr>Times New Roman</vt:lpstr>
      <vt:lpstr>Тема Office</vt:lpstr>
      <vt:lpstr>Презентация PowerPoint</vt:lpstr>
      <vt:lpstr> История развития гражданской обороны </vt:lpstr>
      <vt:lpstr> История развития гражданской обороны </vt:lpstr>
      <vt:lpstr>История развития гражданской обороны</vt:lpstr>
      <vt:lpstr>История развития гражданской обороны</vt:lpstr>
      <vt:lpstr>История развития гражданской обороны</vt:lpstr>
      <vt:lpstr>История развития гражданской обороны</vt:lpstr>
      <vt:lpstr>История развития гражданской обороны</vt:lpstr>
      <vt:lpstr>Предназначение</vt:lpstr>
      <vt:lpstr>Подготовка</vt:lpstr>
      <vt:lpstr>Ведение гражданской обороны</vt:lpstr>
      <vt:lpstr>Права и обязанности граждан</vt:lpstr>
    </vt:vector>
  </TitlesOfParts>
  <Company>12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Митрофанов Олег Анатол.</dc:creator>
  <cp:lastModifiedBy>Чернобаев Андрей Михайлович</cp:lastModifiedBy>
  <cp:revision>156</cp:revision>
  <dcterms:created xsi:type="dcterms:W3CDTF">2016-10-04T13:09:30Z</dcterms:created>
  <dcterms:modified xsi:type="dcterms:W3CDTF">2022-10-03T11:21:45Z</dcterms:modified>
</cp:coreProperties>
</file>